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0" r:id="rId3"/>
    <p:sldId id="263" r:id="rId4"/>
    <p:sldId id="264" r:id="rId5"/>
    <p:sldId id="257" r:id="rId6"/>
    <p:sldId id="258" r:id="rId7"/>
    <p:sldId id="259" r:id="rId8"/>
    <p:sldId id="260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63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329-7E53-44E3-9707-E3728DB38D30}" type="datetimeFigureOut">
              <a:rPr lang="es-PE" smtClean="0"/>
              <a:t>1/04/2022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ECBE-8B32-4356-8228-1F9974734E2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8984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329-7E53-44E3-9707-E3728DB38D30}" type="datetimeFigureOut">
              <a:rPr lang="es-PE" smtClean="0"/>
              <a:t>1/04/2022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ECBE-8B32-4356-8228-1F9974734E2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59027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329-7E53-44E3-9707-E3728DB38D30}" type="datetimeFigureOut">
              <a:rPr lang="es-PE" smtClean="0"/>
              <a:t>1/04/2022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ECBE-8B32-4356-8228-1F9974734E28}" type="slidenum">
              <a:rPr lang="es-PE" smtClean="0"/>
              <a:t>‹Nº›</a:t>
            </a:fld>
            <a:endParaRPr lang="es-P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5419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329-7E53-44E3-9707-E3728DB38D30}" type="datetimeFigureOut">
              <a:rPr lang="es-PE" smtClean="0"/>
              <a:t>1/04/2022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ECBE-8B32-4356-8228-1F9974734E2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272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329-7E53-44E3-9707-E3728DB38D30}" type="datetimeFigureOut">
              <a:rPr lang="es-PE" smtClean="0"/>
              <a:t>1/04/2022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ECBE-8B32-4356-8228-1F9974734E28}" type="slidenum">
              <a:rPr lang="es-PE" smtClean="0"/>
              <a:t>‹Nº›</a:t>
            </a:fld>
            <a:endParaRPr lang="es-P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6455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329-7E53-44E3-9707-E3728DB38D30}" type="datetimeFigureOut">
              <a:rPr lang="es-PE" smtClean="0"/>
              <a:t>1/04/2022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ECBE-8B32-4356-8228-1F9974734E2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906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329-7E53-44E3-9707-E3728DB38D30}" type="datetimeFigureOut">
              <a:rPr lang="es-PE" smtClean="0"/>
              <a:t>1/04/2022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ECBE-8B32-4356-8228-1F9974734E2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84616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329-7E53-44E3-9707-E3728DB38D30}" type="datetimeFigureOut">
              <a:rPr lang="es-PE" smtClean="0"/>
              <a:t>1/04/2022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ECBE-8B32-4356-8228-1F9974734E2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0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329-7E53-44E3-9707-E3728DB38D30}" type="datetimeFigureOut">
              <a:rPr lang="es-PE" smtClean="0"/>
              <a:t>1/04/2022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ECBE-8B32-4356-8228-1F9974734E2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9978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329-7E53-44E3-9707-E3728DB38D30}" type="datetimeFigureOut">
              <a:rPr lang="es-PE" smtClean="0"/>
              <a:t>1/04/2022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ECBE-8B32-4356-8228-1F9974734E2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0821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329-7E53-44E3-9707-E3728DB38D30}" type="datetimeFigureOut">
              <a:rPr lang="es-PE" smtClean="0"/>
              <a:t>1/04/2022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ECBE-8B32-4356-8228-1F9974734E2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212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329-7E53-44E3-9707-E3728DB38D30}" type="datetimeFigureOut">
              <a:rPr lang="es-PE" smtClean="0"/>
              <a:t>1/04/2022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ECBE-8B32-4356-8228-1F9974734E2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5724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329-7E53-44E3-9707-E3728DB38D30}" type="datetimeFigureOut">
              <a:rPr lang="es-PE" smtClean="0"/>
              <a:t>1/04/2022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ECBE-8B32-4356-8228-1F9974734E2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3660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329-7E53-44E3-9707-E3728DB38D30}" type="datetimeFigureOut">
              <a:rPr lang="es-PE" smtClean="0"/>
              <a:t>1/04/2022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ECBE-8B32-4356-8228-1F9974734E2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6170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329-7E53-44E3-9707-E3728DB38D30}" type="datetimeFigureOut">
              <a:rPr lang="es-PE" smtClean="0"/>
              <a:t>1/04/2022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ECBE-8B32-4356-8228-1F9974734E2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691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329-7E53-44E3-9707-E3728DB38D30}" type="datetimeFigureOut">
              <a:rPr lang="es-PE" smtClean="0"/>
              <a:t>1/04/2022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ECBE-8B32-4356-8228-1F9974734E2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1115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FF329-7E53-44E3-9707-E3728DB38D30}" type="datetimeFigureOut">
              <a:rPr lang="es-PE" smtClean="0"/>
              <a:t>1/04/2022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71ECBE-8B32-4356-8228-1F9974734E2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6508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498" y="254050"/>
            <a:ext cx="4829502" cy="62515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5350" y="3379812"/>
            <a:ext cx="5667375" cy="2387600"/>
          </a:xfrm>
        </p:spPr>
        <p:txBody>
          <a:bodyPr>
            <a:normAutofit/>
          </a:bodyPr>
          <a:lstStyle/>
          <a:p>
            <a:r>
              <a:rPr lang="es-PE" dirty="0"/>
              <a:t>Si……</a:t>
            </a:r>
            <a:br>
              <a:rPr lang="es-PE" dirty="0"/>
            </a:br>
            <a:r>
              <a:rPr lang="es-PE" sz="4000" dirty="0"/>
              <a:t>Directiva Administrativa 321-MINSA/DGIESP-2021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23623" y="527051"/>
            <a:ext cx="4714875" cy="1789112"/>
          </a:xfrm>
        </p:spPr>
        <p:txBody>
          <a:bodyPr>
            <a:normAutofit fontScale="85000" lnSpcReduction="20000"/>
          </a:bodyPr>
          <a:lstStyle/>
          <a:p>
            <a:r>
              <a:rPr lang="es-PE" sz="8000" dirty="0"/>
              <a:t>Retorno laboral ?</a:t>
            </a:r>
          </a:p>
        </p:txBody>
      </p:sp>
    </p:spTree>
    <p:extLst>
      <p:ext uri="{BB962C8B-B14F-4D97-AF65-F5344CB8AC3E}">
        <p14:creationId xmlns:p14="http://schemas.microsoft.com/office/powerpoint/2010/main" val="4186589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/>
              <a:t>En la práctica, percibimos y no solo eso sino que estamos en condiciones de demostrar que los gestores están </a:t>
            </a:r>
            <a:r>
              <a:rPr lang="es-PE" dirty="0" err="1"/>
              <a:t>queriendo,lo</a:t>
            </a:r>
            <a:r>
              <a:rPr lang="es-PE" dirty="0"/>
              <a:t> están haciendo y lo que podría ser peor LO ESTARIAN PROMOVIENDO y están  pasando directamente al paso 3 cometiendo lamentable omisión de los pasos previos, peor aún el paso 3 se estaría ejecutando de forma sub estándar; lo cual pondría en peligro la integridad física y mental de los trabajadores.</a:t>
            </a:r>
          </a:p>
        </p:txBody>
      </p:sp>
    </p:spTree>
    <p:extLst>
      <p:ext uri="{BB962C8B-B14F-4D97-AF65-F5344CB8AC3E}">
        <p14:creationId xmlns:p14="http://schemas.microsoft.com/office/powerpoint/2010/main" val="4206304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075" y="1929448"/>
            <a:ext cx="9848850" cy="414750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894012" y="426492"/>
            <a:ext cx="6096000" cy="16425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63245" marR="709295" algn="ctr">
              <a:spcBef>
                <a:spcPts val="465"/>
              </a:spcBef>
              <a:spcAft>
                <a:spcPts val="0"/>
              </a:spcAft>
            </a:pPr>
            <a:r>
              <a:rPr lang="es-ES" b="1" spc="-30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ANEXO</a:t>
            </a:r>
            <a:r>
              <a:rPr lang="es-ES" b="1" spc="-95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7</a:t>
            </a:r>
            <a:endParaRPr lang="es-PE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64515" marR="709295" algn="ctr">
              <a:lnSpc>
                <a:spcPct val="106000"/>
              </a:lnSpc>
              <a:spcBef>
                <a:spcPts val="890"/>
              </a:spcBef>
              <a:spcAft>
                <a:spcPts val="0"/>
              </a:spcAft>
            </a:pPr>
            <a:r>
              <a:rPr lang="es-ES" b="1" spc="-35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FLUJOGRAMA</a:t>
            </a:r>
            <a:r>
              <a:rPr lang="es-ES" b="1" spc="-90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spc="-30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PARA</a:t>
            </a:r>
            <a:r>
              <a:rPr lang="es-ES" b="1" spc="-75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spc="-35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EVALUAR</a:t>
            </a:r>
            <a:r>
              <a:rPr lang="es-ES" b="1" spc="-75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spc="-40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PERTINENCIA</a:t>
            </a:r>
            <a:r>
              <a:rPr lang="es-ES" b="1" spc="-80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spc="-20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b="1" spc="-80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spc="-35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TRABAJO</a:t>
            </a:r>
            <a:r>
              <a:rPr lang="es-ES" b="1" spc="-70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spc="-35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PRESENCIAL,</a:t>
            </a:r>
            <a:r>
              <a:rPr lang="es-ES" b="1" spc="-95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spc="-40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SEMIPRESENCIAL</a:t>
            </a:r>
            <a:r>
              <a:rPr lang="es-ES" b="1" spc="-75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 </a:t>
            </a:r>
            <a:r>
              <a:rPr lang="es-ES" b="1" spc="-35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REMOTO</a:t>
            </a:r>
            <a:endParaRPr lang="es-PE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s-P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36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1470" y="1911668"/>
            <a:ext cx="5496560" cy="2748915"/>
          </a:xfrm>
          <a:prstGeom prst="rect">
            <a:avLst/>
          </a:prstGeom>
        </p:spPr>
      </p:pic>
      <p:pic>
        <p:nvPicPr>
          <p:cNvPr id="3" name="image2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34970" y="4812665"/>
            <a:ext cx="5433060" cy="73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93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2350" y="380999"/>
            <a:ext cx="461010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63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8190" y="1129030"/>
            <a:ext cx="5595620" cy="459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64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Firma de declaración jurada .reincorporación voluntaria 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E" dirty="0"/>
              <a:t>Respecto a este punto, SERVIR emitió un informe técnico el 2021 mencionando que De acuerdo a lo señalado en el Informe Técnico No000292 – 2021 – SERVIR – GPGSC, se colige que las declaraciones juradas suscritas por el personal de grupo de riesgo, en el marco del Decreto Supremo N 083-2020-PCM, ya no se encontrarían vigentes debido a que el sustento legal por el cual se emitieron ha sido derogado… No obstante, en caso que el personal comprendido en el grupo de riesgo, cuyas labores sean de alto o muy alto riesgo de exposición, desee realizar trabajo presencial voluntario, se deberá tener a en consideración las disposiciones emitidas por la Autoridad Sanitaria…” entre estas disposiciones hacen referencia a la RM 972 – 2020 MINSA (derogada y sustituida por la RM 1275 – 2021 MINSA que aprueba la Directiva 321).</a:t>
            </a:r>
          </a:p>
        </p:txBody>
      </p:sp>
    </p:spTree>
    <p:extLst>
      <p:ext uri="{BB962C8B-B14F-4D97-AF65-F5344CB8AC3E}">
        <p14:creationId xmlns:p14="http://schemas.microsoft.com/office/powerpoint/2010/main" val="1375382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775318"/>
            <a:ext cx="9534525" cy="8746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E" dirty="0"/>
              <a:t>972……..grupos de riesgo….</a:t>
            </a:r>
          </a:p>
          <a:p>
            <a:r>
              <a:rPr lang="es-PE" dirty="0"/>
              <a:t>321 …….factores de riesgo …(quien determina estos factores……el medico ocupacional ,en base a evaluación individual .</a:t>
            </a:r>
          </a:p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es-P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Directiva 321 aprobada por RM 1275 no menciona una relación de comorbilidades, menciona en el acápite 5.1.22 que estas comorbilidades deben ser </a:t>
            </a:r>
            <a:r>
              <a:rPr lang="es-PE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identificada(s) por el Médico de SSST en base al informe médico del especialista clínico que describa el estado del trabajador; deben ser consideradas las definiciones vigentes de la Autoridad Sanitaria… </a:t>
            </a:r>
            <a:r>
              <a:rPr lang="es-P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 dice “</a:t>
            </a:r>
            <a:r>
              <a:rPr lang="es-PE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deben ser consideradas de forma exclusiva…”)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34657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2900" y="769938"/>
            <a:ext cx="6381750" cy="2387600"/>
          </a:xfrm>
        </p:spPr>
        <p:txBody>
          <a:bodyPr/>
          <a:lstStyle/>
          <a:p>
            <a:r>
              <a:rPr lang="es-PE" dirty="0" err="1"/>
              <a:t>Ergonomia</a:t>
            </a:r>
            <a:r>
              <a:rPr lang="es-PE" dirty="0"/>
              <a:t>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258" y="769938"/>
            <a:ext cx="6514638" cy="448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74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075" y="1929448"/>
            <a:ext cx="9848850" cy="414750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894012" y="426492"/>
            <a:ext cx="6096000" cy="16425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63245" marR="709295" algn="ctr">
              <a:spcBef>
                <a:spcPts val="465"/>
              </a:spcBef>
              <a:spcAft>
                <a:spcPts val="0"/>
              </a:spcAft>
            </a:pPr>
            <a:r>
              <a:rPr lang="es-ES" b="1" spc="-30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ANEXO</a:t>
            </a:r>
            <a:r>
              <a:rPr lang="es-ES" b="1" spc="-95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7</a:t>
            </a:r>
            <a:endParaRPr lang="es-PE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64515" marR="709295" algn="ctr">
              <a:lnSpc>
                <a:spcPct val="106000"/>
              </a:lnSpc>
              <a:spcBef>
                <a:spcPts val="890"/>
              </a:spcBef>
              <a:spcAft>
                <a:spcPts val="0"/>
              </a:spcAft>
            </a:pPr>
            <a:r>
              <a:rPr lang="es-ES" b="1" spc="-35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FLUJOGRAMA</a:t>
            </a:r>
            <a:r>
              <a:rPr lang="es-ES" b="1" spc="-90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spc="-30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PARA</a:t>
            </a:r>
            <a:r>
              <a:rPr lang="es-ES" b="1" spc="-75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spc="-35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EVALUAR</a:t>
            </a:r>
            <a:r>
              <a:rPr lang="es-ES" b="1" spc="-75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spc="-40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PERTINENCIA</a:t>
            </a:r>
            <a:r>
              <a:rPr lang="es-ES" b="1" spc="-80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spc="-20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b="1" spc="-80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spc="-35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TRABAJO</a:t>
            </a:r>
            <a:r>
              <a:rPr lang="es-ES" b="1" spc="-70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spc="-35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PRESENCIAL,</a:t>
            </a:r>
            <a:r>
              <a:rPr lang="es-ES" b="1" spc="-95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spc="-40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SEMIPRESENCIAL</a:t>
            </a:r>
            <a:r>
              <a:rPr lang="es-ES" b="1" spc="-75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 </a:t>
            </a:r>
            <a:r>
              <a:rPr lang="es-ES" b="1" spc="-35" dirty="0">
                <a:solidFill>
                  <a:srgbClr val="12121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REMOTO</a:t>
            </a:r>
            <a:endParaRPr lang="es-PE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s-P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715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209549"/>
            <a:ext cx="4546810" cy="634260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78" y="284989"/>
            <a:ext cx="4862497" cy="635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40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/>
              <a:t>Estamos pasando de pandemia a endemia .</a:t>
            </a:r>
          </a:p>
          <a:p>
            <a:r>
              <a:rPr lang="es-PE" dirty="0"/>
              <a:t>Indicador epidemiológico ya no esta contemplado ya que realmente las cifras nos demuestran que es bajo .</a:t>
            </a:r>
          </a:p>
          <a:p>
            <a:r>
              <a:rPr lang="es-PE" dirty="0"/>
              <a:t>La vacunación ha contribuido ….si ….sin embargo !!!!!</a:t>
            </a:r>
          </a:p>
          <a:p>
            <a:endParaRPr lang="es-PE" dirty="0"/>
          </a:p>
          <a:p>
            <a:r>
              <a:rPr lang="es-PE" dirty="0">
                <a:solidFill>
                  <a:srgbClr val="FF0000"/>
                </a:solidFill>
              </a:rPr>
              <a:t>Directiva Administrativa 321-MINSA/DGIESP-2021</a:t>
            </a:r>
          </a:p>
          <a:p>
            <a:pPr marL="0" indent="0">
              <a:buNone/>
            </a:pPr>
            <a:r>
              <a:rPr lang="es-PE" dirty="0">
                <a:solidFill>
                  <a:srgbClr val="FF0000"/>
                </a:solidFill>
              </a:rPr>
              <a:t>Si …pero hay que contemplar la norma completa .</a:t>
            </a:r>
          </a:p>
          <a:p>
            <a:endParaRPr lang="es-PE" dirty="0"/>
          </a:p>
          <a:p>
            <a:endParaRPr lang="es-PE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54039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463" y="401684"/>
            <a:ext cx="3852387" cy="615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82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/>
              <a:t>Con respecto al memorando circular 070 GCGP </a:t>
            </a:r>
            <a:r>
              <a:rPr lang="es-PE" dirty="0" err="1"/>
              <a:t>EsSalud</a:t>
            </a:r>
            <a:r>
              <a:rPr lang="es-PE" dirty="0"/>
              <a:t> 2022 del 28 de marzo de 2022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/>
              <a:t>En primer lugar, no se trata de cumplir específicamente con el numeral 6.2.1 de la Directiva administrativa N</a:t>
            </a:r>
            <a:r>
              <a:rPr lang="es-PE" baseline="30000" dirty="0"/>
              <a:t>o</a:t>
            </a:r>
            <a:r>
              <a:rPr lang="es-PE" dirty="0"/>
              <a:t> 321 MINSA DGISP – 2021 </a:t>
            </a:r>
            <a:r>
              <a:rPr lang="es-PE" i="1" dirty="0"/>
              <a:t>“Directiva administrativa que establece las disposiciones</a:t>
            </a:r>
            <a:r>
              <a:rPr lang="es-PE" b="1" i="1" dirty="0"/>
              <a:t> </a:t>
            </a:r>
            <a:r>
              <a:rPr lang="es-PE" i="1" dirty="0"/>
              <a:t>para la vigilancia, prevención y control de la salud de lo trabajadores con riesgo de exposición a Sars-Cov.2”</a:t>
            </a:r>
            <a:r>
              <a:rPr lang="es-PE" dirty="0"/>
              <a:t> aprobada con RM 1275 -2021/MINSA (en adelante mencionada como “Directiva 321”), </a:t>
            </a:r>
            <a:r>
              <a:rPr lang="es-PE" u="sng" dirty="0"/>
              <a:t>se trata de cumplir con todas las disposiciones</a:t>
            </a:r>
            <a:r>
              <a:rPr lang="es-PE" dirty="0"/>
              <a:t> de la norma mencionada como un conjunto. 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14790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/>
              <a:t>En segundo lugar, no encontramos relación de causa y consecuencia entre la reducción del distanciamiento físico de dos (2) metros a (1) un metro y la adopción de acciones correspondientes al retorno progresivo al trabajo presencial.</a:t>
            </a:r>
          </a:p>
          <a:p>
            <a:r>
              <a:rPr lang="es-PE" dirty="0"/>
              <a:t>En tercer lugar, el retorno progresivo está descrito en todo el conjunto de la Directiva 321 y sintetizada en su Anexo 7 “Flujograma para evaluar pertinencia de trabajo presencial, semipresencial o remoto” </a:t>
            </a:r>
          </a:p>
        </p:txBody>
      </p:sp>
    </p:spTree>
    <p:extLst>
      <p:ext uri="{BB962C8B-B14F-4D97-AF65-F5344CB8AC3E}">
        <p14:creationId xmlns:p14="http://schemas.microsoft.com/office/powerpoint/2010/main" val="1606669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6" y="466725"/>
            <a:ext cx="9420224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34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/>
              <a:t>Por tanto , antes de la programación de los trabajadores los jefes directos deben verificar: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P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</a:t>
            </a:r>
            <a:r>
              <a:rPr lang="es-PE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empleador ha establecido todas las medidas preventivas en razón a la jornada laboral e infraestructura del puesto de trabajo</a:t>
            </a:r>
            <a:r>
              <a:rPr lang="es-P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información que puede obtener (entre otras fuentes) solicitándolo al Comité/Subcomité de seguridad y Salud en el trabajo de su centro de labores como órgano de control interno de la institución, y/o a la Unidad/Unidad básica de Seguridad y Salud en el trabajo de su centro de labores como responsable del diseño o implementación de las estrategias de Seguridad y Salud en trabajo a nivel local.</a:t>
            </a:r>
          </a:p>
        </p:txBody>
      </p:sp>
    </p:spTree>
    <p:extLst>
      <p:ext uri="{BB962C8B-B14F-4D97-AF65-F5344CB8AC3E}">
        <p14:creationId xmlns:p14="http://schemas.microsoft.com/office/powerpoint/2010/main" val="3719583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E" dirty="0"/>
              <a:t>2.	Si el empleador ha considerado la disposición de EPP de manera permanente, información que puede obtener del Comité de EPP que por </a:t>
            </a:r>
            <a:r>
              <a:rPr lang="es-PE" dirty="0" err="1"/>
              <a:t>dispocision</a:t>
            </a:r>
            <a:r>
              <a:rPr lang="es-PE" dirty="0"/>
              <a:t> normativa DEBE existir en cada centro </a:t>
            </a:r>
            <a:r>
              <a:rPr lang="es-PE" dirty="0" err="1"/>
              <a:t>asitencial</a:t>
            </a:r>
            <a:r>
              <a:rPr lang="es-PE" dirty="0"/>
              <a:t> (entre otras fuentes) e incluso solicitándolo al Administrador de su centro de labores.</a:t>
            </a:r>
          </a:p>
          <a:p>
            <a:r>
              <a:rPr lang="es-PE" dirty="0"/>
              <a:t>3.	Si el trabajador cumple con los criterios médico ocupacionales para el puesto de trabajo presencial o semipresencial, información que puede obtener solicitándolo al Profesional de la Salud del Servicio de Seguridad y Salud en el Trabajo, el cual debe cumplir con un perfil de capacitación en función al número de trabajadores del centro de labores (Anexo 1 de la Directiva 321).</a:t>
            </a:r>
          </a:p>
        </p:txBody>
      </p:sp>
    </p:spTree>
    <p:extLst>
      <p:ext uri="{BB962C8B-B14F-4D97-AF65-F5344CB8AC3E}">
        <p14:creationId xmlns:p14="http://schemas.microsoft.com/office/powerpoint/2010/main" val="120623786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208</TotalTime>
  <Words>691</Words>
  <Application>Microsoft Office PowerPoint</Application>
  <PresentationFormat>Panorámica</PresentationFormat>
  <Paragraphs>30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Faceta</vt:lpstr>
      <vt:lpstr>Si…… Directiva Administrativa 321-MINSA/DGIESP-2021</vt:lpstr>
      <vt:lpstr>Presentación de PowerPoint</vt:lpstr>
      <vt:lpstr>Presentación de PowerPoint</vt:lpstr>
      <vt:lpstr>Presentación de PowerPoint</vt:lpstr>
      <vt:lpstr>Con respecto al memorando circular 070 GCGP EsSalud 2022 del 28 de marzo de 2022</vt:lpstr>
      <vt:lpstr>Presentación de PowerPoint</vt:lpstr>
      <vt:lpstr>Presentación de PowerPoint</vt:lpstr>
      <vt:lpstr>Por tanto , antes de la programación de los trabajadores los jefes directos deben verificar: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Firma de declaración jurada .reincorporación voluntaria ?</vt:lpstr>
      <vt:lpstr>Presentación de PowerPoint</vt:lpstr>
      <vt:lpstr>Ergonomia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Benjamin Lino</dc:creator>
  <cp:lastModifiedBy>Benjamin Lino</cp:lastModifiedBy>
  <cp:revision>12</cp:revision>
  <dcterms:created xsi:type="dcterms:W3CDTF">2022-03-31T11:42:38Z</dcterms:created>
  <dcterms:modified xsi:type="dcterms:W3CDTF">2022-04-01T16:12:10Z</dcterms:modified>
</cp:coreProperties>
</file>